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7" r:id="rId3"/>
    <p:sldId id="259" r:id="rId4"/>
    <p:sldId id="262" r:id="rId5"/>
    <p:sldId id="260" r:id="rId6"/>
    <p:sldId id="263"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7D7723-540F-A6C7-B129-42C5B50E85E3}" v="918" dt="2020-04-21T02:35:11.6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373" autoAdjust="0"/>
    <p:restoredTop sz="94660"/>
  </p:normalViewPr>
  <p:slideViewPr>
    <p:cSldViewPr snapToGrid="0">
      <p:cViewPr varScale="1">
        <p:scale>
          <a:sx n="113" d="100"/>
          <a:sy n="113" d="100"/>
        </p:scale>
        <p:origin x="88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tiff>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46CE7D5-CF57-46EF-B807-FDD0502418D4}" type="datetimeFigureOut">
              <a:rPr lang="en-US" smtClean="0"/>
              <a:t>4/27/20</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9295820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36376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0886999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320493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041766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46CE7D5-CF57-46EF-B807-FDD0502418D4}" type="datetimeFigureOut">
              <a:rPr lang="en-US" smtClean="0"/>
              <a:t>4/27/20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9048671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46CE7D5-CF57-46EF-B807-FDD0502418D4}" type="datetimeFigureOut">
              <a:rPr lang="en-US" smtClean="0"/>
              <a:t>4/27/20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6258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4217658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8143536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53298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4/27/20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087173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4/27/20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667838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4/27/20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574076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4/27/20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10655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4/27/20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9272325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183224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015402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46CE7D5-CF57-46EF-B807-FDD0502418D4}" type="datetimeFigureOut">
              <a:rPr lang="en-US" smtClean="0"/>
              <a:t>4/27/20</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25097602"/>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effectLst>
            <a:outerShdw blurRad="152400" dist="38100" dir="2700000" algn="tl">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effectLst>
            <a:outerShdw blurRad="152400" dist="38100" dir="2700000" algn="tl">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effectLst>
            <a:outerShdw blurRad="152400" dist="38100" dir="2700000" algn="tl">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91752" y="1382059"/>
            <a:ext cx="7008496" cy="2214562"/>
          </a:xfrm>
        </p:spPr>
        <p:txBody>
          <a:bodyPr/>
          <a:lstStyle/>
          <a:p>
            <a:r>
              <a:rPr lang="en-US" b="1" dirty="0">
                <a:cs typeface="Calibri Light"/>
              </a:rPr>
              <a:t>Track Corona NearMe</a:t>
            </a:r>
            <a:endParaRPr lang="en-US" b="1" dirty="0"/>
          </a:p>
        </p:txBody>
      </p:sp>
      <p:sp>
        <p:nvSpPr>
          <p:cNvPr id="3" name="Subtitle 2"/>
          <p:cNvSpPr>
            <a:spLocks noGrp="1"/>
          </p:cNvSpPr>
          <p:nvPr>
            <p:ph type="subTitle" idx="1"/>
          </p:nvPr>
        </p:nvSpPr>
        <p:spPr>
          <a:xfrm>
            <a:off x="8700794" y="5052193"/>
            <a:ext cx="2092711" cy="423748"/>
          </a:xfrm>
        </p:spPr>
        <p:txBody>
          <a:bodyPr vert="horz" lIns="91440" tIns="45720" rIns="91440" bIns="45720" rtlCol="0" anchor="t">
            <a:normAutofit lnSpcReduction="10000"/>
          </a:bodyPr>
          <a:lstStyle/>
          <a:p>
            <a:r>
              <a:rPr lang="en-US" dirty="0">
                <a:cs typeface="Calibri"/>
              </a:rPr>
              <a:t>Project by SSS</a:t>
            </a:r>
            <a:endParaRPr lang="en-US" dirty="0"/>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sp>
        <p:nvSpPr>
          <p:cNvPr id="91" name="TextBox 90">
            <a:extLst>
              <a:ext uri="{FF2B5EF4-FFF2-40B4-BE49-F238E27FC236}">
                <a16:creationId xmlns:a16="http://schemas.microsoft.com/office/drawing/2014/main" id="{5F02BDDB-FA53-1D49-BA2F-92AB56C24503}"/>
              </a:ext>
            </a:extLst>
          </p:cNvPr>
          <p:cNvSpPr txBox="1"/>
          <p:nvPr/>
        </p:nvSpPr>
        <p:spPr>
          <a:xfrm>
            <a:off x="1051560" y="1577430"/>
            <a:ext cx="10363200" cy="1600438"/>
          </a:xfrm>
          <a:prstGeom prst="rect">
            <a:avLst/>
          </a:prstGeom>
          <a:noFill/>
        </p:spPr>
        <p:txBody>
          <a:bodyPr wrap="square" rtlCol="0">
            <a:spAutoFit/>
          </a:bodyPr>
          <a:lstStyle/>
          <a:p>
            <a:r>
              <a:rPr lang="en-US" sz="2000" dirty="0"/>
              <a:t>The purpose of this project is to track active COVID-19 cases on a map using cell phone/tracking bracelet. Nearby people and local police can be notified if quarantine is violated by infected case. This will help provide safety, control the spread of virus and avoid the need for lockdown.</a:t>
            </a:r>
          </a:p>
          <a:p>
            <a:endParaRPr lang="en-US" sz="2000" dirty="0"/>
          </a:p>
          <a:p>
            <a:endParaRPr lang="en-US" dirty="0"/>
          </a:p>
        </p:txBody>
      </p:sp>
      <p:sp>
        <p:nvSpPr>
          <p:cNvPr id="92" name="TextBox 91">
            <a:extLst>
              <a:ext uri="{FF2B5EF4-FFF2-40B4-BE49-F238E27FC236}">
                <a16:creationId xmlns:a16="http://schemas.microsoft.com/office/drawing/2014/main" id="{91BCE0F2-BE90-C74D-993A-F3D7B9A7E795}"/>
              </a:ext>
            </a:extLst>
          </p:cNvPr>
          <p:cNvSpPr txBox="1"/>
          <p:nvPr/>
        </p:nvSpPr>
        <p:spPr>
          <a:xfrm>
            <a:off x="1051560" y="3027283"/>
            <a:ext cx="2331720" cy="523220"/>
          </a:xfrm>
          <a:prstGeom prst="rect">
            <a:avLst/>
          </a:prstGeom>
          <a:noFill/>
        </p:spPr>
        <p:txBody>
          <a:bodyPr wrap="square" rtlCol="0">
            <a:spAutoFit/>
          </a:bodyPr>
          <a:lstStyle/>
          <a:p>
            <a:r>
              <a:rPr lang="en-US" sz="2800" dirty="0"/>
              <a:t>OVERVIEW</a:t>
            </a:r>
          </a:p>
        </p:txBody>
      </p:sp>
      <p:sp>
        <p:nvSpPr>
          <p:cNvPr id="95" name="TextBox 94">
            <a:extLst>
              <a:ext uri="{FF2B5EF4-FFF2-40B4-BE49-F238E27FC236}">
                <a16:creationId xmlns:a16="http://schemas.microsoft.com/office/drawing/2014/main" id="{58571987-D915-1E44-9D6E-D3C49026D21E}"/>
              </a:ext>
            </a:extLst>
          </p:cNvPr>
          <p:cNvSpPr txBox="1"/>
          <p:nvPr/>
        </p:nvSpPr>
        <p:spPr>
          <a:xfrm>
            <a:off x="1051560" y="3739010"/>
            <a:ext cx="5867400" cy="1569660"/>
          </a:xfrm>
          <a:prstGeom prst="rect">
            <a:avLst/>
          </a:prstGeom>
          <a:noFill/>
        </p:spPr>
        <p:txBody>
          <a:bodyPr wrap="square" rtlCol="0">
            <a:spAutoFit/>
          </a:bodyPr>
          <a:lstStyle/>
          <a:p>
            <a:pPr marL="285750" indent="-285750">
              <a:buFont typeface="Wingdings" pitchFamily="2" charset="2"/>
              <a:buChar char="v"/>
            </a:pPr>
            <a:r>
              <a:rPr lang="en-US" sz="2400" dirty="0"/>
              <a:t>Testing &amp; Collecting data</a:t>
            </a:r>
          </a:p>
          <a:p>
            <a:pPr marL="285750" indent="-285750">
              <a:buFont typeface="Wingdings" pitchFamily="2" charset="2"/>
              <a:buChar char="v"/>
            </a:pPr>
            <a:r>
              <a:rPr lang="en-US" sz="2400" dirty="0"/>
              <a:t>Tracking (Bracelet / cellphone)</a:t>
            </a:r>
          </a:p>
          <a:p>
            <a:pPr marL="285750" indent="-285750">
              <a:buFont typeface="Wingdings" pitchFamily="2" charset="2"/>
              <a:buChar char="v"/>
            </a:pPr>
            <a:r>
              <a:rPr lang="en-US" sz="2400" dirty="0"/>
              <a:t>Notify (Maps and SMS)</a:t>
            </a:r>
          </a:p>
          <a:p>
            <a:pPr marL="285750" indent="-285750">
              <a:buFont typeface="Wingdings" pitchFamily="2" charset="2"/>
              <a:buChar char="v"/>
            </a:pPr>
            <a:r>
              <a:rPr lang="en-US" sz="2400" dirty="0"/>
              <a:t>Contact tracing</a:t>
            </a:r>
          </a:p>
        </p:txBody>
      </p:sp>
      <p:sp>
        <p:nvSpPr>
          <p:cNvPr id="96" name="TextBox 95">
            <a:extLst>
              <a:ext uri="{FF2B5EF4-FFF2-40B4-BE49-F238E27FC236}">
                <a16:creationId xmlns:a16="http://schemas.microsoft.com/office/drawing/2014/main" id="{6C2700A1-46A8-4C47-8023-688E7ECF2D58}"/>
              </a:ext>
            </a:extLst>
          </p:cNvPr>
          <p:cNvSpPr txBox="1"/>
          <p:nvPr/>
        </p:nvSpPr>
        <p:spPr>
          <a:xfrm>
            <a:off x="1051560" y="1000661"/>
            <a:ext cx="1489254" cy="523220"/>
          </a:xfrm>
          <a:prstGeom prst="rect">
            <a:avLst/>
          </a:prstGeom>
          <a:noFill/>
        </p:spPr>
        <p:txBody>
          <a:bodyPr wrap="none" rtlCol="0">
            <a:spAutoFit/>
          </a:bodyPr>
          <a:lstStyle/>
          <a:p>
            <a:r>
              <a:rPr lang="en-US" sz="2800" dirty="0"/>
              <a:t>AGENDA</a:t>
            </a:r>
          </a:p>
        </p:txBody>
      </p:sp>
    </p:spTree>
    <p:extLst>
      <p:ext uri="{BB962C8B-B14F-4D97-AF65-F5344CB8AC3E}">
        <p14:creationId xmlns:p14="http://schemas.microsoft.com/office/powerpoint/2010/main" val="2790066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097841DD-13FC-E14A-A742-BBDDC14EC490}"/>
              </a:ext>
            </a:extLst>
          </p:cNvPr>
          <p:cNvSpPr/>
          <p:nvPr/>
        </p:nvSpPr>
        <p:spPr>
          <a:xfrm>
            <a:off x="8078233" y="5359636"/>
            <a:ext cx="3564814" cy="1338137"/>
          </a:xfrm>
          <a:prstGeom prst="roundRect">
            <a:avLst/>
          </a:prstGeom>
          <a:solidFill>
            <a:schemeClr val="tx1"/>
          </a:solidFill>
          <a:ln>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6600">
                <a:solidFill>
                  <a:schemeClr val="accent2"/>
                </a:solidFill>
                <a:prstDash val="solid"/>
              </a:ln>
              <a:solidFill>
                <a:srgbClr val="FFFFFF"/>
              </a:solidFill>
              <a:effectLst>
                <a:outerShdw dist="38100" dir="2700000" algn="tl" rotWithShape="0">
                  <a:schemeClr val="accent2"/>
                </a:outerShdw>
              </a:effectLst>
              <a:highlight>
                <a:srgbClr val="FFFF00"/>
              </a:highlight>
            </a:endParaRPr>
          </a:p>
        </p:txBody>
      </p:sp>
      <p:sp>
        <p:nvSpPr>
          <p:cNvPr id="8" name="TextBox 7">
            <a:extLst>
              <a:ext uri="{FF2B5EF4-FFF2-40B4-BE49-F238E27FC236}">
                <a16:creationId xmlns:a16="http://schemas.microsoft.com/office/drawing/2014/main" id="{A172B656-FB27-BA40-BE4D-0A4A44A664BD}"/>
              </a:ext>
            </a:extLst>
          </p:cNvPr>
          <p:cNvSpPr txBox="1"/>
          <p:nvPr/>
        </p:nvSpPr>
        <p:spPr>
          <a:xfrm>
            <a:off x="8206651" y="5682801"/>
            <a:ext cx="3645448" cy="1877437"/>
          </a:xfrm>
          <a:prstGeom prst="rect">
            <a:avLst/>
          </a:prstGeom>
          <a:noFill/>
        </p:spPr>
        <p:txBody>
          <a:bodyPr wrap="square" rtlCol="0">
            <a:spAutoFit/>
          </a:bodyPr>
          <a:lstStyle/>
          <a:p>
            <a:r>
              <a:rPr lang="en-US" sz="1600" dirty="0">
                <a:solidFill>
                  <a:schemeClr val="tx1">
                    <a:lumMod val="65000"/>
                  </a:schemeClr>
                </a:solidFill>
                <a:latin typeface="Arial" panose="020B0604020202020204" pitchFamily="34" charset="0"/>
                <a:cs typeface="Arial" panose="020B0604020202020204" pitchFamily="34" charset="0"/>
              </a:rPr>
              <a:t>(6:00 pm – 6:20 pm) Costco, Schaumburg, IL</a:t>
            </a:r>
          </a:p>
          <a:p>
            <a:r>
              <a:rPr lang="en-US" sz="1600" dirty="0">
                <a:solidFill>
                  <a:schemeClr val="tx1">
                    <a:lumMod val="65000"/>
                  </a:schemeClr>
                </a:solidFill>
                <a:latin typeface="Arial" panose="020B0604020202020204" pitchFamily="34" charset="0"/>
                <a:cs typeface="Arial" panose="020B0604020202020204" pitchFamily="34" charset="0"/>
              </a:rPr>
              <a:t>Friday, April 24. Avoid going for next few hours.</a:t>
            </a:r>
          </a:p>
          <a:p>
            <a:endParaRPr lang="en-US" sz="1600" dirty="0">
              <a:solidFill>
                <a:schemeClr val="tx1">
                  <a:lumMod val="65000"/>
                </a:schemeClr>
              </a:solidFill>
              <a:latin typeface="Arial" panose="020B0604020202020204" pitchFamily="34" charset="0"/>
              <a:cs typeface="Arial" panose="020B0604020202020204" pitchFamily="34" charset="0"/>
            </a:endParaRPr>
          </a:p>
          <a:p>
            <a:endParaRPr lang="en-US" dirty="0"/>
          </a:p>
          <a:p>
            <a:endParaRPr lang="en-US" dirty="0"/>
          </a:p>
        </p:txBody>
      </p:sp>
      <p:sp>
        <p:nvSpPr>
          <p:cNvPr id="11" name="TextBox 10">
            <a:extLst>
              <a:ext uri="{FF2B5EF4-FFF2-40B4-BE49-F238E27FC236}">
                <a16:creationId xmlns:a16="http://schemas.microsoft.com/office/drawing/2014/main" id="{5016869D-E6ED-AF4E-B43B-E1281F9E0B4D}"/>
              </a:ext>
            </a:extLst>
          </p:cNvPr>
          <p:cNvSpPr txBox="1"/>
          <p:nvPr/>
        </p:nvSpPr>
        <p:spPr>
          <a:xfrm>
            <a:off x="9844644" y="2980706"/>
            <a:ext cx="184731" cy="369332"/>
          </a:xfrm>
          <a:prstGeom prst="rect">
            <a:avLst/>
          </a:prstGeom>
          <a:noFill/>
        </p:spPr>
        <p:txBody>
          <a:bodyPr wrap="none" rtlCol="0">
            <a:spAutoFit/>
          </a:bodyPr>
          <a:lstStyle/>
          <a:p>
            <a:endParaRPr lang="en-US" dirty="0"/>
          </a:p>
        </p:txBody>
      </p:sp>
      <p:sp>
        <p:nvSpPr>
          <p:cNvPr id="12" name="TextBox 11">
            <a:extLst>
              <a:ext uri="{FF2B5EF4-FFF2-40B4-BE49-F238E27FC236}">
                <a16:creationId xmlns:a16="http://schemas.microsoft.com/office/drawing/2014/main" id="{7EE71995-ED62-9E4B-9302-1E1D8498A30B}"/>
              </a:ext>
            </a:extLst>
          </p:cNvPr>
          <p:cNvSpPr txBox="1"/>
          <p:nvPr/>
        </p:nvSpPr>
        <p:spPr>
          <a:xfrm>
            <a:off x="8680048" y="5359636"/>
            <a:ext cx="2313454" cy="646331"/>
          </a:xfrm>
          <a:prstGeom prst="rect">
            <a:avLst/>
          </a:prstGeom>
          <a:noFill/>
        </p:spPr>
        <p:txBody>
          <a:bodyPr wrap="none" rtlCol="0">
            <a:spAutoFit/>
          </a:bodyPr>
          <a:lstStyle/>
          <a:p>
            <a:r>
              <a:rPr lang="en-US" dirty="0">
                <a:solidFill>
                  <a:schemeClr val="bg1">
                    <a:lumMod val="50000"/>
                    <a:lumOff val="50000"/>
                  </a:schemeClr>
                </a:solidFill>
                <a:latin typeface="Arial" panose="020B0604020202020204" pitchFamily="34" charset="0"/>
                <a:cs typeface="Arial" panose="020B0604020202020204" pitchFamily="34" charset="0"/>
              </a:rPr>
              <a:t>COVID-19 case alert</a:t>
            </a:r>
          </a:p>
          <a:p>
            <a:endParaRPr lang="en-US" dirty="0">
              <a:solidFill>
                <a:schemeClr val="bg1">
                  <a:lumMod val="50000"/>
                  <a:lumOff val="50000"/>
                </a:schemeClr>
              </a:solidFill>
            </a:endParaRPr>
          </a:p>
        </p:txBody>
      </p:sp>
      <p:pic>
        <p:nvPicPr>
          <p:cNvPr id="13" name="Picture 12">
            <a:extLst>
              <a:ext uri="{FF2B5EF4-FFF2-40B4-BE49-F238E27FC236}">
                <a16:creationId xmlns:a16="http://schemas.microsoft.com/office/drawing/2014/main" id="{167F5B56-D141-4441-87CA-83EBEE5A07A1}"/>
              </a:ext>
            </a:extLst>
          </p:cNvPr>
          <p:cNvPicPr>
            <a:picLocks noChangeAspect="1"/>
          </p:cNvPicPr>
          <p:nvPr/>
        </p:nvPicPr>
        <p:blipFill>
          <a:blip r:embed="rId2"/>
          <a:stretch>
            <a:fillRect/>
          </a:stretch>
        </p:blipFill>
        <p:spPr>
          <a:xfrm>
            <a:off x="8253454" y="5389132"/>
            <a:ext cx="419100" cy="381000"/>
          </a:xfrm>
          <a:prstGeom prst="rect">
            <a:avLst/>
          </a:prstGeom>
        </p:spPr>
      </p:pic>
      <p:sp>
        <p:nvSpPr>
          <p:cNvPr id="2" name="TextBox 1">
            <a:extLst>
              <a:ext uri="{FF2B5EF4-FFF2-40B4-BE49-F238E27FC236}">
                <a16:creationId xmlns:a16="http://schemas.microsoft.com/office/drawing/2014/main" id="{C06E5A8A-B7B3-844A-99F8-9832D1E38454}"/>
              </a:ext>
            </a:extLst>
          </p:cNvPr>
          <p:cNvSpPr txBox="1"/>
          <p:nvPr/>
        </p:nvSpPr>
        <p:spPr>
          <a:xfrm>
            <a:off x="9450539" y="60652"/>
            <a:ext cx="184731" cy="369332"/>
          </a:xfrm>
          <a:prstGeom prst="rect">
            <a:avLst/>
          </a:prstGeom>
          <a:noFill/>
        </p:spPr>
        <p:txBody>
          <a:bodyPr wrap="none" rtlCol="0">
            <a:spAutoFit/>
          </a:bodyPr>
          <a:lstStyle/>
          <a:p>
            <a:endParaRPr lang="en-US" dirty="0"/>
          </a:p>
        </p:txBody>
      </p:sp>
      <p:pic>
        <p:nvPicPr>
          <p:cNvPr id="5" name="Picture 4">
            <a:extLst>
              <a:ext uri="{FF2B5EF4-FFF2-40B4-BE49-F238E27FC236}">
                <a16:creationId xmlns:a16="http://schemas.microsoft.com/office/drawing/2014/main" id="{7BBA35A4-0B17-6941-B7F8-D2BA6ED3792E}"/>
              </a:ext>
            </a:extLst>
          </p:cNvPr>
          <p:cNvPicPr>
            <a:picLocks noChangeAspect="1"/>
          </p:cNvPicPr>
          <p:nvPr/>
        </p:nvPicPr>
        <p:blipFill>
          <a:blip r:embed="rId3"/>
          <a:stretch>
            <a:fillRect/>
          </a:stretch>
        </p:blipFill>
        <p:spPr>
          <a:xfrm>
            <a:off x="135911" y="717706"/>
            <a:ext cx="2305406" cy="1966939"/>
          </a:xfrm>
          <a:prstGeom prst="rect">
            <a:avLst/>
          </a:prstGeom>
        </p:spPr>
      </p:pic>
      <p:pic>
        <p:nvPicPr>
          <p:cNvPr id="7" name="Picture 6">
            <a:extLst>
              <a:ext uri="{FF2B5EF4-FFF2-40B4-BE49-F238E27FC236}">
                <a16:creationId xmlns:a16="http://schemas.microsoft.com/office/drawing/2014/main" id="{2B22DD22-51BD-EE40-B4AF-9AEBFE712297}"/>
              </a:ext>
            </a:extLst>
          </p:cNvPr>
          <p:cNvPicPr>
            <a:picLocks noChangeAspect="1"/>
          </p:cNvPicPr>
          <p:nvPr/>
        </p:nvPicPr>
        <p:blipFill>
          <a:blip r:embed="rId4"/>
          <a:stretch>
            <a:fillRect/>
          </a:stretch>
        </p:blipFill>
        <p:spPr>
          <a:xfrm>
            <a:off x="-46812" y="3475018"/>
            <a:ext cx="2545533" cy="1966939"/>
          </a:xfrm>
          <a:prstGeom prst="rect">
            <a:avLst/>
          </a:prstGeom>
        </p:spPr>
      </p:pic>
      <p:sp>
        <p:nvSpPr>
          <p:cNvPr id="9" name="TextBox 8">
            <a:extLst>
              <a:ext uri="{FF2B5EF4-FFF2-40B4-BE49-F238E27FC236}">
                <a16:creationId xmlns:a16="http://schemas.microsoft.com/office/drawing/2014/main" id="{0DF1B7FC-331D-FD4F-A3A6-662CA88EA30B}"/>
              </a:ext>
            </a:extLst>
          </p:cNvPr>
          <p:cNvSpPr txBox="1"/>
          <p:nvPr/>
        </p:nvSpPr>
        <p:spPr>
          <a:xfrm>
            <a:off x="257675" y="2729998"/>
            <a:ext cx="1650324" cy="369332"/>
          </a:xfrm>
          <a:prstGeom prst="rect">
            <a:avLst/>
          </a:prstGeom>
          <a:noFill/>
        </p:spPr>
        <p:txBody>
          <a:bodyPr wrap="none" rtlCol="0">
            <a:spAutoFit/>
          </a:bodyPr>
          <a:lstStyle/>
          <a:p>
            <a:r>
              <a:rPr lang="en-US" dirty="0"/>
              <a:t>Mobile Tracking</a:t>
            </a:r>
          </a:p>
        </p:txBody>
      </p:sp>
      <p:sp>
        <p:nvSpPr>
          <p:cNvPr id="15" name="TextBox 14">
            <a:extLst>
              <a:ext uri="{FF2B5EF4-FFF2-40B4-BE49-F238E27FC236}">
                <a16:creationId xmlns:a16="http://schemas.microsoft.com/office/drawing/2014/main" id="{6197C374-1EC2-FE41-B409-95E71352C882}"/>
              </a:ext>
            </a:extLst>
          </p:cNvPr>
          <p:cNvSpPr txBox="1"/>
          <p:nvPr/>
        </p:nvSpPr>
        <p:spPr>
          <a:xfrm>
            <a:off x="257675" y="5430495"/>
            <a:ext cx="1761893" cy="369332"/>
          </a:xfrm>
          <a:prstGeom prst="rect">
            <a:avLst/>
          </a:prstGeom>
          <a:noFill/>
        </p:spPr>
        <p:txBody>
          <a:bodyPr wrap="none" rtlCol="0">
            <a:spAutoFit/>
          </a:bodyPr>
          <a:lstStyle/>
          <a:p>
            <a:r>
              <a:rPr lang="en-US" dirty="0"/>
              <a:t>Bracelet Tracking</a:t>
            </a:r>
          </a:p>
        </p:txBody>
      </p:sp>
      <p:sp>
        <p:nvSpPr>
          <p:cNvPr id="16" name="Round Diagonal Corner Rectangle 15">
            <a:extLst>
              <a:ext uri="{FF2B5EF4-FFF2-40B4-BE49-F238E27FC236}">
                <a16:creationId xmlns:a16="http://schemas.microsoft.com/office/drawing/2014/main" id="{5A6023CE-9803-8949-809E-5554187B8C83}"/>
              </a:ext>
            </a:extLst>
          </p:cNvPr>
          <p:cNvSpPr/>
          <p:nvPr/>
        </p:nvSpPr>
        <p:spPr>
          <a:xfrm>
            <a:off x="3137973" y="1104405"/>
            <a:ext cx="2200229" cy="4031411"/>
          </a:xfrm>
          <a:prstGeom prst="round2DiagRect">
            <a:avLst>
              <a:gd name="adj1" fmla="val 16667"/>
              <a:gd name="adj2" fmla="val 0"/>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schemeClr>
              </a:solidFill>
              <a:highlight>
                <a:srgbClr val="00FF00"/>
              </a:highlight>
            </a:endParaRPr>
          </a:p>
        </p:txBody>
      </p:sp>
      <p:sp>
        <p:nvSpPr>
          <p:cNvPr id="19" name="TextBox 18">
            <a:extLst>
              <a:ext uri="{FF2B5EF4-FFF2-40B4-BE49-F238E27FC236}">
                <a16:creationId xmlns:a16="http://schemas.microsoft.com/office/drawing/2014/main" id="{A613FF86-B4B2-E34E-8D2A-BE4EA6594C44}"/>
              </a:ext>
            </a:extLst>
          </p:cNvPr>
          <p:cNvSpPr txBox="1"/>
          <p:nvPr/>
        </p:nvSpPr>
        <p:spPr>
          <a:xfrm>
            <a:off x="3288261" y="1275511"/>
            <a:ext cx="2080166" cy="4339650"/>
          </a:xfrm>
          <a:prstGeom prst="rect">
            <a:avLst/>
          </a:prstGeom>
          <a:noFill/>
        </p:spPr>
        <p:txBody>
          <a:bodyPr wrap="square" rtlCol="0">
            <a:spAutoFit/>
          </a:bodyPr>
          <a:lstStyle/>
          <a:p>
            <a:r>
              <a:rPr lang="en-US" sz="1200" dirty="0">
                <a:solidFill>
                  <a:schemeClr val="bg1"/>
                </a:solidFill>
                <a:latin typeface="Calibri" panose="020F0502020204030204" pitchFamily="34" charset="0"/>
                <a:cs typeface="Calibri" panose="020F0502020204030204" pitchFamily="34" charset="0"/>
              </a:rPr>
              <a:t>&lt;Patients&gt;</a:t>
            </a:r>
          </a:p>
          <a:p>
            <a:r>
              <a:rPr lang="en-US" sz="1200" dirty="0">
                <a:solidFill>
                  <a:schemeClr val="bg1"/>
                </a:solidFill>
                <a:latin typeface="Calibri" panose="020F0502020204030204" pitchFamily="34" charset="0"/>
                <a:cs typeface="Calibri" panose="020F0502020204030204" pitchFamily="34" charset="0"/>
              </a:rPr>
              <a:t>   &lt;Patient id="1" name="Billy" </a:t>
            </a:r>
            <a:r>
              <a:rPr lang="en-US" sz="1200" dirty="0" err="1">
                <a:solidFill>
                  <a:schemeClr val="bg1"/>
                </a:solidFill>
                <a:latin typeface="Calibri" panose="020F0502020204030204" pitchFamily="34" charset="0"/>
                <a:cs typeface="Calibri" panose="020F0502020204030204" pitchFamily="34" charset="0"/>
              </a:rPr>
              <a:t>tracker_code</a:t>
            </a:r>
            <a:r>
              <a:rPr lang="en-US" sz="1200" dirty="0">
                <a:solidFill>
                  <a:schemeClr val="bg1"/>
                </a:solidFill>
                <a:latin typeface="Calibri" panose="020F0502020204030204" pitchFamily="34" charset="0"/>
                <a:cs typeface="Calibri" panose="020F0502020204030204" pitchFamily="34" charset="0"/>
              </a:rPr>
              <a:t>="a123" </a:t>
            </a:r>
            <a:r>
              <a:rPr lang="en-US" sz="1200" dirty="0" err="1">
                <a:solidFill>
                  <a:schemeClr val="bg1"/>
                </a:solidFill>
                <a:latin typeface="Calibri" panose="020F0502020204030204" pitchFamily="34" charset="0"/>
                <a:cs typeface="Calibri" panose="020F0502020204030204" pitchFamily="34" charset="0"/>
              </a:rPr>
              <a:t>date_detected</a:t>
            </a:r>
            <a:r>
              <a:rPr lang="en-US" sz="1200" dirty="0">
                <a:solidFill>
                  <a:schemeClr val="bg1"/>
                </a:solidFill>
                <a:latin typeface="Calibri" panose="020F0502020204030204" pitchFamily="34" charset="0"/>
                <a:cs typeface="Calibri" panose="020F0502020204030204" pitchFamily="34" charset="0"/>
              </a:rPr>
              <a:t>=”04/21/20 12:10 pm" age=“52” address=”</a:t>
            </a:r>
            <a:r>
              <a:rPr lang="en-US" sz="1200" dirty="0" err="1">
                <a:solidFill>
                  <a:schemeClr val="bg1"/>
                </a:solidFill>
                <a:latin typeface="Calibri" panose="020F0502020204030204" pitchFamily="34" charset="0"/>
                <a:cs typeface="Calibri" panose="020F0502020204030204" pitchFamily="34" charset="0"/>
              </a:rPr>
              <a:t>xyz</a:t>
            </a:r>
            <a:r>
              <a:rPr lang="en-US" sz="1200" dirty="0">
                <a:solidFill>
                  <a:schemeClr val="bg1"/>
                </a:solidFill>
                <a:latin typeface="Calibri" panose="020F0502020204030204" pitchFamily="34" charset="0"/>
                <a:cs typeface="Calibri" panose="020F0502020204030204" pitchFamily="34" charset="0"/>
              </a:rPr>
              <a:t>” Phone=”xxx"&gt;</a:t>
            </a:r>
          </a:p>
          <a:p>
            <a:r>
              <a:rPr lang="en-US" sz="1200" dirty="0">
                <a:solidFill>
                  <a:schemeClr val="bg1"/>
                </a:solidFill>
                <a:latin typeface="Calibri" panose="020F0502020204030204" pitchFamily="34" charset="0"/>
                <a:cs typeface="Calibri" panose="020F0502020204030204" pitchFamily="34" charset="0"/>
              </a:rPr>
              <a:t>        &lt;Tracker </a:t>
            </a:r>
            <a:r>
              <a:rPr lang="en-US" sz="1200" dirty="0" err="1">
                <a:solidFill>
                  <a:schemeClr val="bg1"/>
                </a:solidFill>
                <a:latin typeface="Calibri" panose="020F0502020204030204" pitchFamily="34" charset="0"/>
                <a:cs typeface="Calibri" panose="020F0502020204030204" pitchFamily="34" charset="0"/>
              </a:rPr>
              <a:t>tid</a:t>
            </a:r>
            <a:r>
              <a:rPr lang="en-US" sz="1200" dirty="0">
                <a:solidFill>
                  <a:schemeClr val="bg1"/>
                </a:solidFill>
                <a:latin typeface="Calibri" panose="020F0502020204030204" pitchFamily="34" charset="0"/>
                <a:cs typeface="Calibri" panose="020F0502020204030204" pitchFamily="34" charset="0"/>
              </a:rPr>
              <a:t>="1" </a:t>
            </a:r>
            <a:r>
              <a:rPr lang="en-US" sz="1200" dirty="0" err="1">
                <a:solidFill>
                  <a:schemeClr val="bg1"/>
                </a:solidFill>
                <a:latin typeface="Calibri" panose="020F0502020204030204" pitchFamily="34" charset="0"/>
                <a:cs typeface="Calibri" panose="020F0502020204030204" pitchFamily="34" charset="0"/>
              </a:rPr>
              <a:t>tracker_code</a:t>
            </a:r>
            <a:r>
              <a:rPr lang="en-US" sz="1200" dirty="0">
                <a:solidFill>
                  <a:schemeClr val="bg1"/>
                </a:solidFill>
                <a:latin typeface="Calibri" panose="020F0502020204030204" pitchFamily="34" charset="0"/>
                <a:cs typeface="Calibri" panose="020F0502020204030204" pitchFamily="34" charset="0"/>
              </a:rPr>
              <a:t>="a123" </a:t>
            </a:r>
            <a:r>
              <a:rPr lang="en-US" sz="1200" dirty="0" err="1">
                <a:solidFill>
                  <a:schemeClr val="bg1"/>
                </a:solidFill>
                <a:latin typeface="Calibri" panose="020F0502020204030204" pitchFamily="34" charset="0"/>
                <a:cs typeface="Calibri" panose="020F0502020204030204" pitchFamily="34" charset="0"/>
              </a:rPr>
              <a:t>lat</a:t>
            </a:r>
            <a:r>
              <a:rPr lang="en-US" sz="1200" dirty="0">
                <a:solidFill>
                  <a:schemeClr val="bg1"/>
                </a:solidFill>
                <a:latin typeface="Calibri" panose="020F0502020204030204" pitchFamily="34" charset="0"/>
                <a:cs typeface="Calibri" panose="020F0502020204030204" pitchFamily="34" charset="0"/>
              </a:rPr>
              <a:t>="-33.86" </a:t>
            </a:r>
            <a:r>
              <a:rPr lang="en-US" sz="1200" dirty="0" err="1">
                <a:solidFill>
                  <a:schemeClr val="bg1"/>
                </a:solidFill>
                <a:latin typeface="Calibri" panose="020F0502020204030204" pitchFamily="34" charset="0"/>
                <a:cs typeface="Calibri" panose="020F0502020204030204" pitchFamily="34" charset="0"/>
              </a:rPr>
              <a:t>lng</a:t>
            </a:r>
            <a:r>
              <a:rPr lang="en-US" sz="1200" dirty="0">
                <a:solidFill>
                  <a:schemeClr val="bg1"/>
                </a:solidFill>
                <a:latin typeface="Calibri" panose="020F0502020204030204" pitchFamily="34" charset="0"/>
                <a:cs typeface="Calibri" panose="020F0502020204030204" pitchFamily="34" charset="0"/>
              </a:rPr>
              <a:t>="-151.22" date="2020-04-21" </a:t>
            </a:r>
            <a:r>
              <a:rPr lang="en-US" sz="1200" dirty="0" err="1">
                <a:solidFill>
                  <a:schemeClr val="bg1"/>
                </a:solidFill>
                <a:latin typeface="Calibri" panose="020F0502020204030204" pitchFamily="34" charset="0"/>
                <a:cs typeface="Calibri" panose="020F0502020204030204" pitchFamily="34" charset="0"/>
              </a:rPr>
              <a:t>record_time</a:t>
            </a:r>
            <a:r>
              <a:rPr lang="en-US" sz="1200" dirty="0">
                <a:solidFill>
                  <a:schemeClr val="bg1"/>
                </a:solidFill>
                <a:latin typeface="Calibri" panose="020F0502020204030204" pitchFamily="34" charset="0"/>
                <a:cs typeface="Calibri" panose="020F0502020204030204" pitchFamily="34" charset="0"/>
              </a:rPr>
              <a:t>="1:05 pm"&lt;/Tracker&gt;</a:t>
            </a:r>
          </a:p>
          <a:p>
            <a:r>
              <a:rPr lang="en-US" sz="1200" dirty="0">
                <a:solidFill>
                  <a:schemeClr val="bg1"/>
                </a:solidFill>
                <a:latin typeface="Calibri" panose="020F0502020204030204" pitchFamily="34" charset="0"/>
                <a:cs typeface="Calibri" panose="020F0502020204030204" pitchFamily="34" charset="0"/>
              </a:rPr>
              <a:t>        &lt;Tracker </a:t>
            </a:r>
            <a:r>
              <a:rPr lang="en-US" sz="1200" dirty="0" err="1">
                <a:solidFill>
                  <a:schemeClr val="bg1"/>
                </a:solidFill>
                <a:latin typeface="Calibri" panose="020F0502020204030204" pitchFamily="34" charset="0"/>
                <a:cs typeface="Calibri" panose="020F0502020204030204" pitchFamily="34" charset="0"/>
              </a:rPr>
              <a:t>tid</a:t>
            </a:r>
            <a:r>
              <a:rPr lang="en-US" sz="1200" dirty="0">
                <a:solidFill>
                  <a:schemeClr val="bg1"/>
                </a:solidFill>
                <a:latin typeface="Calibri" panose="020F0502020204030204" pitchFamily="34" charset="0"/>
                <a:cs typeface="Calibri" panose="020F0502020204030204" pitchFamily="34" charset="0"/>
              </a:rPr>
              <a:t>="2" </a:t>
            </a:r>
            <a:r>
              <a:rPr lang="en-US" sz="1200" dirty="0" err="1">
                <a:solidFill>
                  <a:schemeClr val="bg1"/>
                </a:solidFill>
                <a:latin typeface="Calibri" panose="020F0502020204030204" pitchFamily="34" charset="0"/>
                <a:cs typeface="Calibri" panose="020F0502020204030204" pitchFamily="34" charset="0"/>
              </a:rPr>
              <a:t>tracker_code</a:t>
            </a:r>
            <a:r>
              <a:rPr lang="en-US" sz="1200" dirty="0">
                <a:solidFill>
                  <a:schemeClr val="bg1"/>
                </a:solidFill>
                <a:latin typeface="Calibri" panose="020F0502020204030204" pitchFamily="34" charset="0"/>
                <a:cs typeface="Calibri" panose="020F0502020204030204" pitchFamily="34" charset="0"/>
              </a:rPr>
              <a:t>="a123" </a:t>
            </a:r>
            <a:r>
              <a:rPr lang="en-US" sz="1200" dirty="0" err="1">
                <a:solidFill>
                  <a:schemeClr val="bg1"/>
                </a:solidFill>
                <a:latin typeface="Calibri" panose="020F0502020204030204" pitchFamily="34" charset="0"/>
                <a:cs typeface="Calibri" panose="020F0502020204030204" pitchFamily="34" charset="0"/>
              </a:rPr>
              <a:t>lat</a:t>
            </a:r>
            <a:r>
              <a:rPr lang="en-US" sz="1200" dirty="0">
                <a:solidFill>
                  <a:schemeClr val="bg1"/>
                </a:solidFill>
                <a:latin typeface="Calibri" panose="020F0502020204030204" pitchFamily="34" charset="0"/>
                <a:cs typeface="Calibri" panose="020F0502020204030204" pitchFamily="34" charset="0"/>
              </a:rPr>
              <a:t>="-32.86" </a:t>
            </a:r>
            <a:r>
              <a:rPr lang="en-US" sz="1200" dirty="0" err="1">
                <a:solidFill>
                  <a:schemeClr val="bg1"/>
                </a:solidFill>
                <a:latin typeface="Calibri" panose="020F0502020204030204" pitchFamily="34" charset="0"/>
                <a:cs typeface="Calibri" panose="020F0502020204030204" pitchFamily="34" charset="0"/>
              </a:rPr>
              <a:t>lng</a:t>
            </a:r>
            <a:r>
              <a:rPr lang="en-US" sz="1200" dirty="0">
                <a:solidFill>
                  <a:schemeClr val="bg1"/>
                </a:solidFill>
                <a:latin typeface="Calibri" panose="020F0502020204030204" pitchFamily="34" charset="0"/>
                <a:cs typeface="Calibri" panose="020F0502020204030204" pitchFamily="34" charset="0"/>
              </a:rPr>
              <a:t>="-145.22" date="2020-04-21" </a:t>
            </a:r>
            <a:r>
              <a:rPr lang="en-US" sz="1200" dirty="0" err="1">
                <a:solidFill>
                  <a:schemeClr val="bg1"/>
                </a:solidFill>
                <a:latin typeface="Calibri" panose="020F0502020204030204" pitchFamily="34" charset="0"/>
                <a:cs typeface="Calibri" panose="020F0502020204030204" pitchFamily="34" charset="0"/>
              </a:rPr>
              <a:t>record_time</a:t>
            </a:r>
            <a:r>
              <a:rPr lang="en-US" sz="1200" dirty="0">
                <a:solidFill>
                  <a:schemeClr val="bg1"/>
                </a:solidFill>
                <a:latin typeface="Calibri" panose="020F0502020204030204" pitchFamily="34" charset="0"/>
                <a:cs typeface="Calibri" panose="020F0502020204030204" pitchFamily="34" charset="0"/>
              </a:rPr>
              <a:t>="1:15 pm"&lt;/Tracker&gt;</a:t>
            </a:r>
          </a:p>
          <a:p>
            <a:r>
              <a:rPr lang="en-US" sz="1200" dirty="0">
                <a:solidFill>
                  <a:schemeClr val="bg1"/>
                </a:solidFill>
                <a:latin typeface="Calibri" panose="020F0502020204030204" pitchFamily="34" charset="0"/>
                <a:cs typeface="Calibri" panose="020F0502020204030204" pitchFamily="34" charset="0"/>
              </a:rPr>
              <a:t>     &lt;/Patient&gt;</a:t>
            </a:r>
          </a:p>
          <a:p>
            <a:r>
              <a:rPr lang="en-US" sz="1200" dirty="0">
                <a:solidFill>
                  <a:schemeClr val="bg1"/>
                </a:solidFill>
                <a:latin typeface="Calibri" panose="020F0502020204030204" pitchFamily="34" charset="0"/>
                <a:cs typeface="Calibri" panose="020F0502020204030204" pitchFamily="34" charset="0"/>
              </a:rPr>
              <a:t>&lt;/Patients&gt;</a:t>
            </a:r>
          </a:p>
          <a:p>
            <a:endParaRPr lang="en-US" dirty="0"/>
          </a:p>
          <a:p>
            <a:endParaRPr lang="en-US" dirty="0"/>
          </a:p>
        </p:txBody>
      </p:sp>
      <p:sp>
        <p:nvSpPr>
          <p:cNvPr id="29" name="Striped Right Arrow 28">
            <a:extLst>
              <a:ext uri="{FF2B5EF4-FFF2-40B4-BE49-F238E27FC236}">
                <a16:creationId xmlns:a16="http://schemas.microsoft.com/office/drawing/2014/main" id="{F61105D7-9621-DC4A-9A7C-B543BEA8B6DA}"/>
              </a:ext>
            </a:extLst>
          </p:cNvPr>
          <p:cNvSpPr/>
          <p:nvPr/>
        </p:nvSpPr>
        <p:spPr>
          <a:xfrm>
            <a:off x="2440389" y="2142785"/>
            <a:ext cx="698513" cy="342900"/>
          </a:xfrm>
          <a:prstGeom prst="stripedRightArrow">
            <a:avLst/>
          </a:prstGeom>
          <a:solidFill>
            <a:schemeClr val="tx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triped Right Arrow 29">
            <a:extLst>
              <a:ext uri="{FF2B5EF4-FFF2-40B4-BE49-F238E27FC236}">
                <a16:creationId xmlns:a16="http://schemas.microsoft.com/office/drawing/2014/main" id="{293E7B77-8056-0747-860B-84E4BE9E4091}"/>
              </a:ext>
            </a:extLst>
          </p:cNvPr>
          <p:cNvSpPr/>
          <p:nvPr/>
        </p:nvSpPr>
        <p:spPr>
          <a:xfrm>
            <a:off x="2437364" y="4138326"/>
            <a:ext cx="698512" cy="342900"/>
          </a:xfrm>
          <a:prstGeom prst="stripedRightArrow">
            <a:avLst/>
          </a:prstGeom>
          <a:solidFill>
            <a:schemeClr val="tx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Striped Right Arrow 38">
            <a:extLst>
              <a:ext uri="{FF2B5EF4-FFF2-40B4-BE49-F238E27FC236}">
                <a16:creationId xmlns:a16="http://schemas.microsoft.com/office/drawing/2014/main" id="{2D2C7366-17FE-2D4C-ADBD-EBF93A4934B7}"/>
              </a:ext>
            </a:extLst>
          </p:cNvPr>
          <p:cNvSpPr/>
          <p:nvPr/>
        </p:nvSpPr>
        <p:spPr>
          <a:xfrm>
            <a:off x="5325637" y="2547177"/>
            <a:ext cx="580012" cy="459961"/>
          </a:xfrm>
          <a:prstGeom prst="stripedRightArrow">
            <a:avLst/>
          </a:prstGeom>
          <a:solidFill>
            <a:schemeClr val="tx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Striped Right Arrow 40">
            <a:extLst>
              <a:ext uri="{FF2B5EF4-FFF2-40B4-BE49-F238E27FC236}">
                <a16:creationId xmlns:a16="http://schemas.microsoft.com/office/drawing/2014/main" id="{82FC7D8C-2571-7340-A016-290E6AA88932}"/>
              </a:ext>
            </a:extLst>
          </p:cNvPr>
          <p:cNvSpPr/>
          <p:nvPr/>
        </p:nvSpPr>
        <p:spPr>
          <a:xfrm>
            <a:off x="7326008" y="2204277"/>
            <a:ext cx="752226" cy="342900"/>
          </a:xfrm>
          <a:prstGeom prst="stripedRightArrow">
            <a:avLst/>
          </a:prstGeom>
          <a:solidFill>
            <a:schemeClr val="tx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Bent-Up Arrow 44">
            <a:extLst>
              <a:ext uri="{FF2B5EF4-FFF2-40B4-BE49-F238E27FC236}">
                <a16:creationId xmlns:a16="http://schemas.microsoft.com/office/drawing/2014/main" id="{AE857E53-CE57-FC48-90C7-056012ECE2FF}"/>
              </a:ext>
            </a:extLst>
          </p:cNvPr>
          <p:cNvSpPr/>
          <p:nvPr/>
        </p:nvSpPr>
        <p:spPr>
          <a:xfrm rot="5400000">
            <a:off x="6096215" y="4492582"/>
            <a:ext cx="2782536" cy="747411"/>
          </a:xfrm>
          <a:prstGeom prst="bentUp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D04F3A8-CEBC-3A45-93DD-99DBD3000ACA}"/>
              </a:ext>
            </a:extLst>
          </p:cNvPr>
          <p:cNvSpPr txBox="1"/>
          <p:nvPr/>
        </p:nvSpPr>
        <p:spPr>
          <a:xfrm>
            <a:off x="5438899" y="6804561"/>
            <a:ext cx="184731" cy="369332"/>
          </a:xfrm>
          <a:prstGeom prst="rect">
            <a:avLst/>
          </a:prstGeom>
          <a:noFill/>
        </p:spPr>
        <p:txBody>
          <a:bodyPr wrap="none" rtlCol="0">
            <a:spAutoFit/>
          </a:bodyPr>
          <a:lstStyle/>
          <a:p>
            <a:endParaRPr lang="en-US" dirty="0"/>
          </a:p>
        </p:txBody>
      </p:sp>
      <p:pic>
        <p:nvPicPr>
          <p:cNvPr id="25" name="Picture 24">
            <a:extLst>
              <a:ext uri="{FF2B5EF4-FFF2-40B4-BE49-F238E27FC236}">
                <a16:creationId xmlns:a16="http://schemas.microsoft.com/office/drawing/2014/main" id="{9DAEC3D9-6D4F-AE45-87C1-B9FB379C5B18}"/>
              </a:ext>
            </a:extLst>
          </p:cNvPr>
          <p:cNvPicPr>
            <a:picLocks noChangeAspect="1"/>
          </p:cNvPicPr>
          <p:nvPr/>
        </p:nvPicPr>
        <p:blipFill>
          <a:blip r:embed="rId5"/>
          <a:stretch>
            <a:fillRect/>
          </a:stretch>
        </p:blipFill>
        <p:spPr>
          <a:xfrm>
            <a:off x="8078233" y="66491"/>
            <a:ext cx="3411034" cy="4971312"/>
          </a:xfrm>
          <a:prstGeom prst="rect">
            <a:avLst/>
          </a:prstGeom>
        </p:spPr>
      </p:pic>
      <p:pic>
        <p:nvPicPr>
          <p:cNvPr id="4" name="Picture 3">
            <a:extLst>
              <a:ext uri="{FF2B5EF4-FFF2-40B4-BE49-F238E27FC236}">
                <a16:creationId xmlns:a16="http://schemas.microsoft.com/office/drawing/2014/main" id="{45F7BD1D-64CC-4C40-BB3E-526D647BE010}"/>
              </a:ext>
            </a:extLst>
          </p:cNvPr>
          <p:cNvPicPr>
            <a:picLocks noChangeAspect="1"/>
          </p:cNvPicPr>
          <p:nvPr/>
        </p:nvPicPr>
        <p:blipFill>
          <a:blip r:embed="rId6"/>
          <a:stretch>
            <a:fillRect/>
          </a:stretch>
        </p:blipFill>
        <p:spPr>
          <a:xfrm>
            <a:off x="5913490" y="1930400"/>
            <a:ext cx="1462088" cy="1617871"/>
          </a:xfrm>
          <a:prstGeom prst="rect">
            <a:avLst/>
          </a:prstGeom>
        </p:spPr>
      </p:pic>
    </p:spTree>
    <p:extLst>
      <p:ext uri="{BB962C8B-B14F-4D97-AF65-F5344CB8AC3E}">
        <p14:creationId xmlns:p14="http://schemas.microsoft.com/office/powerpoint/2010/main" val="26887040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CFDAE6F-E561-7D49-BFF5-C072DA43C6A6}"/>
              </a:ext>
            </a:extLst>
          </p:cNvPr>
          <p:cNvSpPr/>
          <p:nvPr/>
        </p:nvSpPr>
        <p:spPr>
          <a:xfrm>
            <a:off x="1573829" y="767223"/>
            <a:ext cx="9517712" cy="5570756"/>
          </a:xfrm>
          <a:prstGeom prst="rect">
            <a:avLst/>
          </a:prstGeom>
        </p:spPr>
        <p:txBody>
          <a:bodyPr wrap="square">
            <a:spAutoFit/>
          </a:bodyPr>
          <a:lstStyle/>
          <a:p>
            <a:r>
              <a:rPr lang="en-US" sz="2400" dirty="0">
                <a:solidFill>
                  <a:schemeClr val="accent6">
                    <a:lumMod val="20000"/>
                    <a:lumOff val="80000"/>
                  </a:schemeClr>
                </a:solidFill>
              </a:rPr>
              <a:t>Testing &amp; Collecting data</a:t>
            </a:r>
          </a:p>
          <a:p>
            <a:pPr marL="742950" lvl="1" indent="-285750">
              <a:buFont typeface="Arial" panose="020B0604020202020204" pitchFamily="34" charset="0"/>
              <a:buChar char="•"/>
            </a:pPr>
            <a:r>
              <a:rPr lang="en-US" sz="2000" dirty="0"/>
              <a:t>Test maximum people using fast test kits</a:t>
            </a:r>
          </a:p>
          <a:p>
            <a:pPr marL="742950" lvl="1" indent="-285750">
              <a:buFont typeface="Arial" panose="020B0604020202020204" pitchFamily="34" charset="0"/>
              <a:buChar char="•"/>
            </a:pPr>
            <a:r>
              <a:rPr lang="en-US" sz="2000" dirty="0"/>
              <a:t>If detected positive collect patient's data (Name, address, phone </a:t>
            </a:r>
            <a:r>
              <a:rPr lang="en-US" sz="2000" dirty="0" err="1"/>
              <a:t>etc</a:t>
            </a:r>
            <a:r>
              <a:rPr lang="en-US" sz="2000" dirty="0"/>
              <a:t>)</a:t>
            </a:r>
          </a:p>
          <a:p>
            <a:pPr marL="742950" lvl="1" indent="-285750">
              <a:buFont typeface="Arial" panose="020B0604020202020204" pitchFamily="34" charset="0"/>
              <a:buChar char="•"/>
            </a:pPr>
            <a:r>
              <a:rPr lang="en-US" sz="2000" dirty="0"/>
              <a:t>Assign tracking bracelet till recovery</a:t>
            </a:r>
          </a:p>
          <a:p>
            <a:endParaRPr lang="en-US" sz="2000" dirty="0"/>
          </a:p>
          <a:p>
            <a:r>
              <a:rPr lang="en-US" sz="2400" dirty="0">
                <a:solidFill>
                  <a:schemeClr val="accent6">
                    <a:lumMod val="20000"/>
                    <a:lumOff val="80000"/>
                  </a:schemeClr>
                </a:solidFill>
              </a:rPr>
              <a:t>Tracking (Bracelet / Cellphone)</a:t>
            </a:r>
          </a:p>
          <a:p>
            <a:pPr marL="742950" lvl="1" indent="-285750">
              <a:buFont typeface="Arial" panose="020B0604020202020204" pitchFamily="34" charset="0"/>
              <a:buChar char="•"/>
            </a:pPr>
            <a:r>
              <a:rPr lang="en-US" sz="2000" dirty="0"/>
              <a:t>Using </a:t>
            </a:r>
            <a:r>
              <a:rPr lang="en-US" sz="2000" u="sng" dirty="0"/>
              <a:t>tracking bracelet</a:t>
            </a:r>
            <a:r>
              <a:rPr lang="en-US" sz="2000" dirty="0"/>
              <a:t> and </a:t>
            </a:r>
            <a:r>
              <a:rPr lang="en-US" sz="2000" u="sng" dirty="0"/>
              <a:t>cellphone</a:t>
            </a:r>
            <a:r>
              <a:rPr lang="en-US" sz="2000" dirty="0"/>
              <a:t> we will constantly collect the coordinates of the active cases and store it in our database</a:t>
            </a:r>
          </a:p>
          <a:p>
            <a:endParaRPr lang="en-US" sz="2000" dirty="0"/>
          </a:p>
          <a:p>
            <a:r>
              <a:rPr lang="en-US" sz="2400" dirty="0">
                <a:solidFill>
                  <a:schemeClr val="accent6">
                    <a:lumMod val="20000"/>
                    <a:lumOff val="80000"/>
                  </a:schemeClr>
                </a:solidFill>
              </a:rPr>
              <a:t>Notify (Maps and SMS)</a:t>
            </a:r>
          </a:p>
          <a:p>
            <a:pPr marL="742950" lvl="1" indent="-285750">
              <a:buFont typeface="Arial" panose="020B0604020202020204" pitchFamily="34" charset="0"/>
              <a:buChar char="•"/>
            </a:pPr>
            <a:r>
              <a:rPr lang="en-US" sz="2000" dirty="0"/>
              <a:t>Using coordinates we will track the positive cases in maps</a:t>
            </a:r>
          </a:p>
          <a:p>
            <a:pPr marL="742950" lvl="1" indent="-285750">
              <a:buFont typeface="Arial" panose="020B0604020202020204" pitchFamily="34" charset="0"/>
              <a:buChar char="•"/>
            </a:pPr>
            <a:r>
              <a:rPr lang="en-US" sz="2000" dirty="0"/>
              <a:t>If quarantine violated</a:t>
            </a:r>
          </a:p>
          <a:p>
            <a:pPr marL="1200150" lvl="2" indent="-285750">
              <a:buFont typeface="Wingdings" pitchFamily="2" charset="2"/>
              <a:buChar char="Ø"/>
            </a:pPr>
            <a:r>
              <a:rPr lang="en-US" sz="2000" dirty="0"/>
              <a:t>We will show with red mark in maps </a:t>
            </a:r>
          </a:p>
          <a:p>
            <a:pPr marL="1200150" lvl="2" indent="-285750">
              <a:buFont typeface="Wingdings" pitchFamily="2" charset="2"/>
              <a:buChar char="Ø"/>
            </a:pPr>
            <a:r>
              <a:rPr lang="en-US" sz="2000" dirty="0"/>
              <a:t>Alert police or local public around with travel log (location, timing and duration)</a:t>
            </a:r>
          </a:p>
          <a:p>
            <a:pPr lvl="2"/>
            <a:endParaRPr lang="en-US" sz="2000" dirty="0"/>
          </a:p>
          <a:p>
            <a:r>
              <a:rPr lang="en-US" sz="2400" dirty="0">
                <a:solidFill>
                  <a:schemeClr val="accent6">
                    <a:lumMod val="20000"/>
                    <a:lumOff val="80000"/>
                  </a:schemeClr>
                </a:solidFill>
              </a:rPr>
              <a:t>Contact tracing</a:t>
            </a:r>
          </a:p>
          <a:p>
            <a:pPr marL="742950" lvl="1" indent="-285750">
              <a:buFont typeface="Arial" panose="020B0604020202020204" pitchFamily="34" charset="0"/>
              <a:buChar char="•"/>
            </a:pPr>
            <a:r>
              <a:rPr lang="en-US" sz="2000" dirty="0"/>
              <a:t>Identify persons who came in contact with infected person and do testing</a:t>
            </a:r>
          </a:p>
        </p:txBody>
      </p:sp>
    </p:spTree>
    <p:extLst>
      <p:ext uri="{BB962C8B-B14F-4D97-AF65-F5344CB8AC3E}">
        <p14:creationId xmlns:p14="http://schemas.microsoft.com/office/powerpoint/2010/main" val="1401410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77D773-5B3C-4B16-A0C5-472A9B298034}"/>
              </a:ext>
            </a:extLst>
          </p:cNvPr>
          <p:cNvSpPr>
            <a:spLocks noGrp="1"/>
          </p:cNvSpPr>
          <p:nvPr>
            <p:ph idx="1"/>
          </p:nvPr>
        </p:nvSpPr>
        <p:spPr>
          <a:xfrm>
            <a:off x="1143001" y="724394"/>
            <a:ext cx="10020300" cy="5562106"/>
          </a:xfrm>
        </p:spPr>
        <p:txBody>
          <a:bodyPr vert="horz" lIns="91440" tIns="45720" rIns="91440" bIns="45720" rtlCol="0" anchor="t">
            <a:normAutofit fontScale="92500" lnSpcReduction="20000"/>
          </a:bodyPr>
          <a:lstStyle/>
          <a:p>
            <a:pPr marL="0" indent="0">
              <a:buNone/>
            </a:pPr>
            <a:r>
              <a:rPr lang="en-US" sz="2900" dirty="0">
                <a:cs typeface="Calibri"/>
              </a:rPr>
              <a:t>How can this help ?</a:t>
            </a:r>
          </a:p>
          <a:p>
            <a:r>
              <a:rPr lang="en-US" dirty="0">
                <a:cs typeface="Calibri"/>
              </a:rPr>
              <a:t>Can control spread of COVID </a:t>
            </a:r>
          </a:p>
          <a:p>
            <a:pPr lvl="1">
              <a:buFont typeface="Wingdings" pitchFamily="2" charset="2"/>
              <a:buChar char="Ø"/>
            </a:pPr>
            <a:r>
              <a:rPr lang="en-US" dirty="0">
                <a:cs typeface="Calibri"/>
              </a:rPr>
              <a:t>By alerting people around if its safe to go to any store or place they want to visit</a:t>
            </a:r>
          </a:p>
          <a:p>
            <a:pPr lvl="1">
              <a:buFont typeface="Wingdings" pitchFamily="2" charset="2"/>
              <a:buChar char="Ø"/>
            </a:pPr>
            <a:r>
              <a:rPr lang="en-US" dirty="0">
                <a:cs typeface="Calibri"/>
              </a:rPr>
              <a:t>Be able to check any presence of infected case in last 24 hours.</a:t>
            </a:r>
          </a:p>
          <a:p>
            <a:r>
              <a:rPr lang="en-US" dirty="0">
                <a:cs typeface="Calibri"/>
              </a:rPr>
              <a:t>Taking preventive measures for unaffected people the lockdown can be avoided and help people not lose jobs.</a:t>
            </a:r>
          </a:p>
          <a:p>
            <a:r>
              <a:rPr lang="en-US" dirty="0">
                <a:cs typeface="Calibri"/>
              </a:rPr>
              <a:t>Can help Contact tracing, which is to identify people who shared common space with infected and test them.</a:t>
            </a:r>
          </a:p>
          <a:p>
            <a:endParaRPr lang="en-US" dirty="0">
              <a:cs typeface="Calibri"/>
            </a:endParaRPr>
          </a:p>
          <a:p>
            <a:pPr marL="0" indent="0">
              <a:buNone/>
            </a:pPr>
            <a:r>
              <a:rPr lang="en-US" sz="2900" dirty="0">
                <a:cs typeface="Calibri"/>
              </a:rPr>
              <a:t>Other areas it could help</a:t>
            </a:r>
          </a:p>
          <a:p>
            <a:pPr lvl="1"/>
            <a:r>
              <a:rPr lang="en-US" sz="2400" dirty="0">
                <a:cs typeface="Calibri"/>
              </a:rPr>
              <a:t>Any contagious virus like Ebola</a:t>
            </a:r>
          </a:p>
          <a:p>
            <a:pPr lvl="1"/>
            <a:r>
              <a:rPr lang="en-US" sz="2400" dirty="0">
                <a:cs typeface="Calibri"/>
              </a:rPr>
              <a:t>If tracking is limited to government, it could help track suspects.</a:t>
            </a:r>
          </a:p>
          <a:p>
            <a:pPr lvl="1"/>
            <a:r>
              <a:rPr lang="en-US" sz="2400" dirty="0">
                <a:cs typeface="Calibri"/>
              </a:rPr>
              <a:t>Could be limited between doctor’s and patients</a:t>
            </a:r>
          </a:p>
          <a:p>
            <a:pPr lvl="1"/>
            <a:endParaRPr lang="en-US" dirty="0">
              <a:cs typeface="Calibri"/>
            </a:endParaRPr>
          </a:p>
          <a:p>
            <a:pPr lvl="1"/>
            <a:endParaRPr lang="en-US" dirty="0">
              <a:cs typeface="Calibri"/>
            </a:endParaRPr>
          </a:p>
          <a:p>
            <a:endParaRPr lang="en-US" dirty="0"/>
          </a:p>
        </p:txBody>
      </p:sp>
    </p:spTree>
    <p:extLst>
      <p:ext uri="{BB962C8B-B14F-4D97-AF65-F5344CB8AC3E}">
        <p14:creationId xmlns:p14="http://schemas.microsoft.com/office/powerpoint/2010/main" val="2003017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3D388D3-1F75-CD46-8F81-34A6E2893157}"/>
              </a:ext>
            </a:extLst>
          </p:cNvPr>
          <p:cNvSpPr>
            <a:spLocks noGrp="1"/>
          </p:cNvSpPr>
          <p:nvPr>
            <p:ph type="title"/>
          </p:nvPr>
        </p:nvSpPr>
        <p:spPr>
          <a:xfrm>
            <a:off x="1005989" y="666045"/>
            <a:ext cx="9905955" cy="3429000"/>
          </a:xfrm>
        </p:spPr>
        <p:txBody>
          <a:bodyPr/>
          <a:lstStyle/>
          <a:p>
            <a:pPr algn="ctr"/>
            <a:r>
              <a:rPr lang="en-US" dirty="0">
                <a:cs typeface="Calibri Light"/>
              </a:rPr>
              <a:t>Questions &amp; Comments</a:t>
            </a:r>
            <a:endParaRPr lang="en-US" dirty="0"/>
          </a:p>
        </p:txBody>
      </p:sp>
    </p:spTree>
    <p:extLst>
      <p:ext uri="{BB962C8B-B14F-4D97-AF65-F5344CB8AC3E}">
        <p14:creationId xmlns:p14="http://schemas.microsoft.com/office/powerpoint/2010/main" val="189717594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82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97ECCC31-8429-4523-BE8D-8F09B7A4D46D}"/>
    </a:ext>
  </a:extLst>
</a:theme>
</file>

<file path=docProps/app.xml><?xml version="1.0" encoding="utf-8"?>
<Properties xmlns="http://schemas.openxmlformats.org/officeDocument/2006/extended-properties" xmlns:vt="http://schemas.openxmlformats.org/officeDocument/2006/docPropsVTypes">
  <Template>{E7C2C754-031E-8643-812B-B5D2E4EC1A15}tf10001122</Template>
  <TotalTime>389</TotalTime>
  <Words>454</Words>
  <Application>Microsoft Macintosh PowerPoint</Application>
  <PresentationFormat>Widescreen</PresentationFormat>
  <Paragraphs>50</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Tw Cen MT</vt:lpstr>
      <vt:lpstr>Wingdings</vt:lpstr>
      <vt:lpstr>Circuit</vt:lpstr>
      <vt:lpstr>Track Corona NearMe</vt:lpstr>
      <vt:lpstr>PowerPoint Presentation</vt:lpstr>
      <vt:lpstr>PowerPoint Presentation</vt:lpstr>
      <vt:lpstr>PowerPoint Presentation</vt:lpstr>
      <vt:lpstr>PowerPoint Presentation</vt:lpstr>
      <vt:lpstr>Questions &amp; Comments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Track Corona NearMe</dc:title>
  <dc:creator>Golconda, Preethi</dc:creator>
  <cp:lastModifiedBy>Sandeep Chawan</cp:lastModifiedBy>
  <cp:revision>82</cp:revision>
  <dcterms:created xsi:type="dcterms:W3CDTF">2020-04-21T22:36:27Z</dcterms:created>
  <dcterms:modified xsi:type="dcterms:W3CDTF">2020-04-27T04:49:47Z</dcterms:modified>
</cp:coreProperties>
</file>